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61" r:id="rId5"/>
    <p:sldId id="262" r:id="rId6"/>
    <p:sldId id="263" r:id="rId7"/>
    <p:sldId id="267" r:id="rId8"/>
    <p:sldId id="264" r:id="rId9"/>
    <p:sldId id="265" r:id="rId10"/>
    <p:sldId id="271" r:id="rId11"/>
    <p:sldId id="268" r:id="rId12"/>
    <p:sldId id="269" r:id="rId13"/>
    <p:sldId id="270"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20" y="-1851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Symphony limited</a:t>
            </a:r>
          </a:p>
        </p:txBody>
      </p:sp>
      <p:sp>
        <p:nvSpPr>
          <p:cNvPr id="4" name="Rectangle 3">
            <a:extLst>
              <a:ext uri="{FF2B5EF4-FFF2-40B4-BE49-F238E27FC236}">
                <a16:creationId xmlns:a16="http://schemas.microsoft.com/office/drawing/2014/main" id="{FB238987-292C-409B-90B9-F47368767DE1}"/>
              </a:ext>
            </a:extLst>
          </p:cNvPr>
          <p:cNvSpPr/>
          <p:nvPr/>
        </p:nvSpPr>
        <p:spPr>
          <a:xfrm>
            <a:off x="-3618" y="0"/>
            <a:ext cx="12195618" cy="1060443"/>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9EAA552-745D-4D71-AA3C-A118309FC87E}"/>
              </a:ext>
            </a:extLst>
          </p:cNvPr>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46" y="15871"/>
            <a:ext cx="1537335" cy="1028700"/>
          </a:xfrm>
          <a:prstGeom prst="rect">
            <a:avLst/>
          </a:prstGeom>
        </p:spPr>
      </p:pic>
      <p:pic>
        <p:nvPicPr>
          <p:cNvPr id="7" name="Picture 6">
            <a:extLst>
              <a:ext uri="{FF2B5EF4-FFF2-40B4-BE49-F238E27FC236}">
                <a16:creationId xmlns:a16="http://schemas.microsoft.com/office/drawing/2014/main" id="{A7312271-7D7D-4A74-8B4F-44C19D125EB0}"/>
              </a:ext>
            </a:extLst>
          </p:cNvPr>
          <p:cNvPicPr>
            <a:picLocks noChangeAspect="1"/>
          </p:cNvPicPr>
          <p:nvPr/>
        </p:nvPicPr>
        <p:blipFill>
          <a:blip r:embed="rId6"/>
          <a:stretch>
            <a:fillRect/>
          </a:stretch>
        </p:blipFill>
        <p:spPr>
          <a:xfrm>
            <a:off x="4143194" y="2694750"/>
            <a:ext cx="3997710" cy="1001480"/>
          </a:xfrm>
          <a:prstGeom prst="rect">
            <a:avLst/>
          </a:prstGeom>
        </p:spPr>
      </p:pic>
      <p:sp>
        <p:nvSpPr>
          <p:cNvPr id="8" name="TextBox 7">
            <a:extLst>
              <a:ext uri="{FF2B5EF4-FFF2-40B4-BE49-F238E27FC236}">
                <a16:creationId xmlns:a16="http://schemas.microsoft.com/office/drawing/2014/main" id="{FC9ED8A3-7DBA-417F-AE3B-5F561BCDF844}"/>
              </a:ext>
            </a:extLst>
          </p:cNvPr>
          <p:cNvSpPr txBox="1"/>
          <p:nvPr/>
        </p:nvSpPr>
        <p:spPr>
          <a:xfrm>
            <a:off x="3150524" y="287439"/>
            <a:ext cx="5880100" cy="646331"/>
          </a:xfrm>
          <a:prstGeom prst="rect">
            <a:avLst/>
          </a:prstGeom>
          <a:noFill/>
        </p:spPr>
        <p:txBody>
          <a:bodyPr wrap="square" rtlCol="0">
            <a:spAutoFit/>
          </a:bodyPr>
          <a:lstStyle/>
          <a:p>
            <a:pPr algn="ctr"/>
            <a:r>
              <a:rPr lang="en-US" dirty="0"/>
              <a:t>PROJECT PRESENTATION</a:t>
            </a:r>
          </a:p>
          <a:p>
            <a:pPr algn="ctr"/>
            <a:r>
              <a:rPr lang="en-US" dirty="0"/>
              <a:t>GROUP 3 – T1.2109E0</a:t>
            </a:r>
          </a:p>
        </p:txBody>
      </p:sp>
      <p:sp>
        <p:nvSpPr>
          <p:cNvPr id="36" name="Rectangle 35">
            <a:extLst>
              <a:ext uri="{FF2B5EF4-FFF2-40B4-BE49-F238E27FC236}">
                <a16:creationId xmlns:a16="http://schemas.microsoft.com/office/drawing/2014/main" id="{2C2F2FE5-04E3-4F94-B142-8A6DBA58489E}"/>
              </a:ext>
            </a:extLst>
          </p:cNvPr>
          <p:cNvSpPr/>
          <p:nvPr/>
        </p:nvSpPr>
        <p:spPr>
          <a:xfrm>
            <a:off x="4057666" y="5070966"/>
            <a:ext cx="4065816" cy="1138773"/>
          </a:xfrm>
          <a:prstGeom prst="rect">
            <a:avLst/>
          </a:prstGeom>
        </p:spPr>
        <p:txBody>
          <a:bodyPr wrap="square">
            <a:spAutoFit/>
          </a:bodyPr>
          <a:lstStyle/>
          <a:p>
            <a:pPr algn="ct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Team Member:</a:t>
            </a:r>
          </a:p>
          <a:p>
            <a:r>
              <a:rPr lang="en-US" altLang="ko-KR" sz="1700" b="1" dirty="0">
                <a:latin typeface="Calibri" panose="020F0502020204030204" pitchFamily="34" charset="0"/>
                <a:ea typeface="Gulim" panose="020B0600000101010101" pitchFamily="34" charset="-127"/>
                <a:cs typeface="Calibri" panose="020F0502020204030204" pitchFamily="34" charset="0"/>
              </a:rPr>
              <a:t>Leader:		</a:t>
            </a:r>
            <a:r>
              <a:rPr lang="en-US" altLang="ko-KR" sz="1700" b="1" dirty="0" err="1">
                <a:latin typeface="Calibri" panose="020F0502020204030204" pitchFamily="34" charset="0"/>
                <a:ea typeface="Gulim" panose="020B0600000101010101" pitchFamily="34" charset="-127"/>
                <a:cs typeface="Calibri" panose="020F0502020204030204" pitchFamily="34" charset="0"/>
              </a:rPr>
              <a:t>Đào</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Bùi</a:t>
            </a:r>
            <a:r>
              <a:rPr lang="en-US" altLang="ko-KR" sz="1700" b="1" dirty="0">
                <a:latin typeface="Calibri" panose="020F0502020204030204" pitchFamily="34" charset="0"/>
                <a:ea typeface="Gulim" panose="020B0600000101010101" pitchFamily="34" charset="-127"/>
                <a:cs typeface="Calibri" panose="020F0502020204030204" pitchFamily="34" charset="0"/>
              </a:rPr>
              <a:t> Quang </a:t>
            </a:r>
            <a:r>
              <a:rPr lang="en-US" altLang="ko-KR" sz="1700" b="1" dirty="0" err="1">
                <a:latin typeface="Calibri" panose="020F0502020204030204" pitchFamily="34" charset="0"/>
                <a:ea typeface="Gulim" panose="020B0600000101010101" pitchFamily="34" charset="-127"/>
                <a:cs typeface="Calibri" panose="020F0502020204030204" pitchFamily="34" charset="0"/>
              </a:rPr>
              <a:t>Hưng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Members:	Mai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Tuấn</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			Lê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Trung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p:txBody>
      </p:sp>
      <p:sp>
        <p:nvSpPr>
          <p:cNvPr id="37" name="Rectangle 36">
            <a:extLst>
              <a:ext uri="{FF2B5EF4-FFF2-40B4-BE49-F238E27FC236}">
                <a16:creationId xmlns:a16="http://schemas.microsoft.com/office/drawing/2014/main" id="{489DF802-24E5-4567-A6B0-942B36F31026}"/>
              </a:ext>
            </a:extLst>
          </p:cNvPr>
          <p:cNvSpPr/>
          <p:nvPr/>
        </p:nvSpPr>
        <p:spPr>
          <a:xfrm>
            <a:off x="7446962" y="6255862"/>
            <a:ext cx="4572000" cy="338554"/>
          </a:xfrm>
          <a:prstGeom prst="rect">
            <a:avLst/>
          </a:prstGeom>
        </p:spPr>
        <p:txBody>
          <a:bodyPr>
            <a:spAutoFit/>
          </a:bodyPr>
          <a:lstStyle/>
          <a:p>
            <a:pPr algn="ctr"/>
            <a:r>
              <a:rPr lang="en-US" altLang="ko-KR" sz="1600" b="1" i="1" dirty="0">
                <a:latin typeface="Calibri" panose="020F0502020204030204" pitchFamily="34" charset="0"/>
                <a:ea typeface="Gulim" panose="020B0600000101010101" pitchFamily="34" charset="-127"/>
                <a:cs typeface="Calibri" panose="020F0502020204030204" pitchFamily="34" charset="0"/>
              </a:rPr>
              <a:t>Instructor: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Nguyễn</a:t>
            </a:r>
            <a:r>
              <a:rPr lang="en-US" altLang="ko-KR" sz="1600" b="1" i="1" dirty="0">
                <a:latin typeface="Calibri" panose="020F0502020204030204" pitchFamily="34" charset="0"/>
                <a:ea typeface="Gulim" panose="020B0600000101010101" pitchFamily="34" charset="-127"/>
                <a:cs typeface="Calibri" panose="020F0502020204030204" pitchFamily="34" charset="0"/>
              </a:rPr>
              <a:t> Kim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Thuần</a:t>
            </a:r>
            <a:endParaRPr lang="en-US" altLang="ko-KR" sz="1600" b="1" i="1" dirty="0">
              <a:latin typeface="Calibri" panose="020F0502020204030204" pitchFamily="34" charset="0"/>
              <a:ea typeface="Gulim" panose="020B0600000101010101" pitchFamily="34" charset="-127"/>
              <a:cs typeface="Calibri" panose="020F0502020204030204" pitchFamily="34" charset="0"/>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093992335"/>
              </p:ext>
            </p:extLst>
          </p:nvPr>
        </p:nvGraphicFramePr>
        <p:xfrm>
          <a:off x="0" y="1712637"/>
          <a:ext cx="12191999" cy="4861169"/>
        </p:xfrm>
        <a:graphic>
          <a:graphicData uri="http://schemas.openxmlformats.org/drawingml/2006/table">
            <a:tbl>
              <a:tblPr firstRow="1" lastCol="1" bandCol="1">
                <a:tableStyleId>{3B4B98B0-60AC-42C2-AFA5-B58CD77FA1E5}</a:tableStyleId>
              </a:tblPr>
              <a:tblGrid>
                <a:gridCol w="611556">
                  <a:extLst>
                    <a:ext uri="{9D8B030D-6E8A-4147-A177-3AD203B41FA5}">
                      <a16:colId xmlns:a16="http://schemas.microsoft.com/office/drawing/2014/main" val="20000"/>
                    </a:ext>
                  </a:extLst>
                </a:gridCol>
                <a:gridCol w="2620977">
                  <a:extLst>
                    <a:ext uri="{9D8B030D-6E8A-4147-A177-3AD203B41FA5}">
                      <a16:colId xmlns:a16="http://schemas.microsoft.com/office/drawing/2014/main" val="20001"/>
                    </a:ext>
                  </a:extLst>
                </a:gridCol>
                <a:gridCol w="3105197">
                  <a:extLst>
                    <a:ext uri="{9D8B030D-6E8A-4147-A177-3AD203B41FA5}">
                      <a16:colId xmlns:a16="http://schemas.microsoft.com/office/drawing/2014/main" val="20002"/>
                    </a:ext>
                  </a:extLst>
                </a:gridCol>
                <a:gridCol w="2376096">
                  <a:extLst>
                    <a:ext uri="{9D8B030D-6E8A-4147-A177-3AD203B41FA5}">
                      <a16:colId xmlns:a16="http://schemas.microsoft.com/office/drawing/2014/main" val="20003"/>
                    </a:ext>
                  </a:extLst>
                </a:gridCol>
                <a:gridCol w="1939882">
                  <a:extLst>
                    <a:ext uri="{9D8B030D-6E8A-4147-A177-3AD203B41FA5}">
                      <a16:colId xmlns:a16="http://schemas.microsoft.com/office/drawing/2014/main" val="20004"/>
                    </a:ext>
                  </a:extLst>
                </a:gridCol>
                <a:gridCol w="1538291">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Members</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Date Preparation Of Activity Plan</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No</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Description Task</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Start Date</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Status</a:t>
                      </a:r>
                      <a:endParaRPr lang="en-US" sz="1600" b="1"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Times New Roman" panose="02020603050405020304" pitchFamily="18" charset="0"/>
                          <a:ea typeface="+mn-ea"/>
                          <a:cs typeface="Times New Roman" panose="02020603050405020304" pitchFamily="18" charset="0"/>
                        </a:rPr>
                        <a:t>Đào Bùi Quang Hưng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Admin (Login/Logout/Authenticate/Management)</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Courses API</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Exams (App + API)</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Exam Result show</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p>
                      <a:r>
                        <a:rPr lang="vi-VN" sz="1600" kern="1200" dirty="0">
                          <a:solidFill>
                            <a:schemeClr val="tx1"/>
                          </a:solidFill>
                          <a:effectLst/>
                          <a:latin typeface="+mn-lt"/>
                          <a:ea typeface="+mn-ea"/>
                          <a:cs typeface="+mn-cs"/>
                        </a:rPr>
                        <a:t>Payment (App + API)</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Mai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Tuấn</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FAQ (API + App)</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About Us (API + App)</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Lê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Trung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Student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Teacher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Centre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Course (normal site view)</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Home Page</a:t>
                      </a: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3</a:t>
            </a:r>
          </a:p>
        </p:txBody>
      </p:sp>
    </p:spTree>
    <p:extLst>
      <p:ext uri="{BB962C8B-B14F-4D97-AF65-F5344CB8AC3E}">
        <p14:creationId xmlns:p14="http://schemas.microsoft.com/office/powerpoint/2010/main" val="27771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A6113CC-425F-49E7-991D-9DE2ADF41F25}"/>
              </a:ext>
            </a:extLst>
          </p:cNvPr>
          <p:cNvSpPr>
            <a:spLocks noGrp="1"/>
          </p:cNvSpPr>
          <p:nvPr>
            <p:ph idx="1"/>
          </p:nvPr>
        </p:nvSpPr>
        <p:spPr>
          <a:xfrm>
            <a:off x="1524000" y="1121400"/>
            <a:ext cx="9144000" cy="1576459"/>
          </a:xfrm>
        </p:spPr>
        <p:txBody>
          <a:bodyPr>
            <a:normAutofit fontScale="85000" lnSpcReduction="20000"/>
          </a:bodyPr>
          <a:lstStyle/>
          <a:p>
            <a:pPr marL="0" indent="0" eaLnBrk="1" hangingPunct="1">
              <a:buFont typeface="Wingdings" panose="05000000000000000000" pitchFamily="2" charset="2"/>
              <a:buNone/>
              <a:defRPr/>
            </a:pPr>
            <a:endParaRPr lang="en-US" altLang="ko-KR" sz="2800" b="1" kern="0" dirty="0">
              <a:ea typeface="굴림" pitchFamily="34" charset="-127"/>
            </a:endParaRPr>
          </a:p>
          <a:p>
            <a:pPr marL="0" indent="0" algn="ctr" eaLnBrk="1" hangingPunct="1">
              <a:buFont typeface="Wingdings" panose="05000000000000000000" pitchFamily="2" charset="2"/>
              <a:buNone/>
              <a:defRPr/>
            </a:pPr>
            <a:r>
              <a:rPr lang="en-US" altLang="ko-KR" sz="7200" b="1" kern="0" dirty="0">
                <a:latin typeface=".VnMonotype corsiva" panose="020B7200000000000000" pitchFamily="34" charset="0"/>
                <a:ea typeface="굴림" pitchFamily="34" charset="-127"/>
                <a:cs typeface="Times New Roman" panose="02020603050405020304" pitchFamily="18" charset="0"/>
              </a:rPr>
              <a:t>Thank You</a:t>
            </a:r>
            <a:endParaRPr lang="vi-VN" altLang="ko-KR" sz="7200" b="1" kern="0" dirty="0">
              <a:latin typeface="Times New Roman" panose="02020603050405020304" pitchFamily="18" charset="0"/>
              <a:cs typeface="Times New Roman" panose="02020603050405020304" pitchFamily="18" charset="0"/>
            </a:endParaRPr>
          </a:p>
          <a:p>
            <a:pPr eaLnBrk="1" hangingPunct="1">
              <a:defRPr/>
            </a:pP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08DEA5-66A5-4B5E-A9F3-4B4955BF5FD6}"/>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67775" y="3095309"/>
            <a:ext cx="3456450" cy="1902618"/>
          </a:xfrm>
          <a:prstGeom prst="rect">
            <a:avLst/>
          </a:prstGeom>
        </p:spPr>
      </p:pic>
    </p:spTree>
    <p:extLst>
      <p:ext uri="{BB962C8B-B14F-4D97-AF65-F5344CB8AC3E}">
        <p14:creationId xmlns:p14="http://schemas.microsoft.com/office/powerpoint/2010/main" val="280667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2800" dirty="0"/>
              <a:t>Introduction</a:t>
            </a:r>
          </a:p>
          <a:p>
            <a:pPr>
              <a:lnSpc>
                <a:spcPct val="110000"/>
              </a:lnSpc>
            </a:pPr>
            <a:r>
              <a:rPr lang="en-US" sz="2800" dirty="0"/>
              <a:t>Requirement</a:t>
            </a:r>
          </a:p>
          <a:p>
            <a:pPr>
              <a:lnSpc>
                <a:spcPct val="110000"/>
              </a:lnSpc>
            </a:pPr>
            <a:r>
              <a:rPr lang="en-US" sz="2800" dirty="0"/>
              <a:t>Sitemap</a:t>
            </a:r>
          </a:p>
          <a:p>
            <a:pPr>
              <a:lnSpc>
                <a:spcPct val="110000"/>
              </a:lnSpc>
            </a:pPr>
            <a:r>
              <a:rPr lang="en-US" sz="2800" dirty="0"/>
              <a:t>Test result</a:t>
            </a:r>
          </a:p>
          <a:p>
            <a:pPr>
              <a:lnSpc>
                <a:spcPct val="110000"/>
              </a:lnSpc>
            </a:pPr>
            <a:r>
              <a:rPr lang="en-US" sz="2800" dirty="0"/>
              <a:t>Task list</a:t>
            </a:r>
          </a:p>
        </p:txBody>
      </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846289"/>
            <a:ext cx="3084891" cy="1478570"/>
          </a:xfrm>
        </p:spPr>
        <p:txBody>
          <a:bodyPr>
            <a:normAutofit/>
          </a:bodyPr>
          <a:lstStyle/>
          <a:p>
            <a:r>
              <a:rPr lang="en-US" sz="3200" dirty="0"/>
              <a:t>Content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C50C-5B79-42F0-A86A-C776A8E57917}"/>
              </a:ext>
            </a:extLst>
          </p:cNvPr>
          <p:cNvSpPr>
            <a:spLocks noGrp="1"/>
          </p:cNvSpPr>
          <p:nvPr>
            <p:ph type="title"/>
          </p:nvPr>
        </p:nvSpPr>
        <p:spPr>
          <a:xfrm>
            <a:off x="1141413" y="1076314"/>
            <a:ext cx="9905998" cy="1020774"/>
          </a:xfrm>
        </p:spPr>
        <p:txBody>
          <a:bodyPr/>
          <a:lstStyle/>
          <a:p>
            <a:r>
              <a:rPr lang="en-US" dirty="0"/>
              <a:t>introduction</a:t>
            </a:r>
          </a:p>
        </p:txBody>
      </p:sp>
      <p:sp>
        <p:nvSpPr>
          <p:cNvPr id="3" name="Content Placeholder 2">
            <a:extLst>
              <a:ext uri="{FF2B5EF4-FFF2-40B4-BE49-F238E27FC236}">
                <a16:creationId xmlns:a16="http://schemas.microsoft.com/office/drawing/2014/main" id="{B0BFB137-D179-481B-ACC6-31BD052CD7BA}"/>
              </a:ext>
            </a:extLst>
          </p:cNvPr>
          <p:cNvSpPr>
            <a:spLocks noGrp="1"/>
          </p:cNvSpPr>
          <p:nvPr>
            <p:ph idx="1"/>
          </p:nvPr>
        </p:nvSpPr>
        <p:spPr/>
        <p:txBody>
          <a:bodyPr>
            <a:normAutofit fontScale="92500" lnSpcReduction="10000"/>
          </a:bodyPr>
          <a:lstStyle/>
          <a:p>
            <a:r>
              <a:rPr lang="en-US" dirty="0"/>
              <a:t>Currently, there are many different training centers and institutes for information technology so Symphony Ltd. is private institute, which generally conducts the classes and training materials for the various certifications that are related to IT and Software industries like networking related, Java related, database related like for SQL Servers, oracle, etc. They are one of the famous institutions which have spread in to various branches situated at different location in the state. They provide various resources like the preparation materials, lab facilities based on the subject, extra lab hours or sessions (offered after the course duration), 24 hours faculty guidance is provided for the lab sessions, assignments, Library facilities, etc.</a:t>
            </a:r>
          </a:p>
          <a:p>
            <a:endParaRPr lang="en-US" dirty="0"/>
          </a:p>
        </p:txBody>
      </p:sp>
      <p:sp>
        <p:nvSpPr>
          <p:cNvPr id="6" name="Title 4">
            <a:extLst>
              <a:ext uri="{FF2B5EF4-FFF2-40B4-BE49-F238E27FC236}">
                <a16:creationId xmlns:a16="http://schemas.microsoft.com/office/drawing/2014/main" id="{368240C0-27DE-455A-ACE9-EF3825CFF45F}"/>
              </a:ext>
            </a:extLst>
          </p:cNvPr>
          <p:cNvSpPr txBox="1">
            <a:spLocks/>
          </p:cNvSpPr>
          <p:nvPr/>
        </p:nvSpPr>
        <p:spPr>
          <a:xfrm>
            <a:off x="1978133" y="0"/>
            <a:ext cx="10213867" cy="1028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US" b="1" dirty="0">
              <a:latin typeface="+mn-lt"/>
            </a:endParaRPr>
          </a:p>
        </p:txBody>
      </p:sp>
    </p:spTree>
    <p:extLst>
      <p:ext uri="{BB962C8B-B14F-4D97-AF65-F5344CB8AC3E}">
        <p14:creationId xmlns:p14="http://schemas.microsoft.com/office/powerpoint/2010/main" val="54592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19220577-AD7C-4B29-9ABC-BECF695822DC}"/>
              </a:ext>
            </a:extLst>
          </p:cNvPr>
          <p:cNvGraphicFramePr>
            <a:graphicFrameLocks noGrp="1"/>
          </p:cNvGraphicFramePr>
          <p:nvPr>
            <p:ph idx="1"/>
            <p:extLst>
              <p:ext uri="{D42A27DB-BD31-4B8C-83A1-F6EECF244321}">
                <p14:modId xmlns:p14="http://schemas.microsoft.com/office/powerpoint/2010/main" val="983091597"/>
              </p:ext>
            </p:extLst>
          </p:nvPr>
        </p:nvGraphicFramePr>
        <p:xfrm>
          <a:off x="1828800" y="1248192"/>
          <a:ext cx="8534400" cy="4361615"/>
        </p:xfrm>
        <a:graphic>
          <a:graphicData uri="http://schemas.openxmlformats.org/drawingml/2006/table">
            <a:tbl>
              <a:tblPr firstRow="1">
                <a:tableStyleId>{3B4B98B0-60AC-42C2-AFA5-B58CD77FA1E5}</a:tableStyleId>
              </a:tblPr>
              <a:tblGrid>
                <a:gridCol w="4275588">
                  <a:extLst>
                    <a:ext uri="{9D8B030D-6E8A-4147-A177-3AD203B41FA5}">
                      <a16:colId xmlns:a16="http://schemas.microsoft.com/office/drawing/2014/main" val="20000"/>
                    </a:ext>
                  </a:extLst>
                </a:gridCol>
                <a:gridCol w="4258812">
                  <a:extLst>
                    <a:ext uri="{9D8B030D-6E8A-4147-A177-3AD203B41FA5}">
                      <a16:colId xmlns:a16="http://schemas.microsoft.com/office/drawing/2014/main" val="20001"/>
                    </a:ext>
                  </a:extLst>
                </a:gridCol>
              </a:tblGrid>
              <a:tr h="351870">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Student</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Admin</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0"/>
                  </a:ext>
                </a:extLst>
              </a:tr>
              <a:tr h="3967915">
                <a:tc>
                  <a:txBody>
                    <a:bodyPr/>
                    <a:lstStyle/>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institution</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courses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upcoming exams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result</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FAQ’s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indent="0">
                        <a:lnSpc>
                          <a:spcPct val="100000"/>
                        </a:lnSpc>
                        <a:buFont typeface="Arial" panose="020B0604020202020204" pitchFamily="34" charset="0"/>
                        <a:buNone/>
                      </a:pPr>
                      <a:r>
                        <a:rPr lang="en-US" sz="2200" kern="1200" dirty="0">
                          <a:solidFill>
                            <a:schemeClr val="tx1"/>
                          </a:solidFill>
                          <a:effectLst/>
                          <a:latin typeface="Calibri" panose="020F0502020204030204" pitchFamily="34" charset="0"/>
                          <a:ea typeface="+mn-ea"/>
                          <a:cs typeface="Calibri" panose="020F0502020204030204" pitchFamily="34" charset="0"/>
                        </a:rPr>
                        <a:t>Login: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View/Enter Courses (+ New)</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Entrance Examination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student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or update information about the institution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FAQs</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the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598E749-D1AB-4B9B-B1EE-C8D40C4ACA46}"/>
              </a:ext>
            </a:extLst>
          </p:cNvPr>
          <p:cNvSpPr txBox="1"/>
          <p:nvPr/>
        </p:nvSpPr>
        <p:spPr>
          <a:xfrm>
            <a:off x="3145872" y="335560"/>
            <a:ext cx="5519956" cy="704675"/>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5DB4223B-719F-4E5E-BC1E-A053D7987332}"/>
              </a:ext>
            </a:extLst>
          </p:cNvPr>
          <p:cNvSpPr>
            <a:spLocks noGrp="1"/>
          </p:cNvSpPr>
          <p:nvPr>
            <p:ph type="title"/>
          </p:nvPr>
        </p:nvSpPr>
        <p:spPr>
          <a:xfrm>
            <a:off x="2129135" y="109746"/>
            <a:ext cx="7165867" cy="1028700"/>
          </a:xfrm>
        </p:spPr>
        <p:txBody>
          <a:bodyPr>
            <a:normAutofit/>
          </a:bodyPr>
          <a:lstStyle/>
          <a:p>
            <a:pPr algn="ctr"/>
            <a:r>
              <a:rPr lang="en-US" altLang="en-US" sz="3900" b="1" dirty="0">
                <a:latin typeface="+mn-lt"/>
                <a:ea typeface="Gulim" panose="020B0600000101010101" pitchFamily="34" charset="-127"/>
                <a:cs typeface="Times New Roman" panose="02020603050405020304" pitchFamily="18" charset="0"/>
              </a:rPr>
              <a:t>requirements</a:t>
            </a:r>
            <a:endParaRPr lang="en-US" b="1" dirty="0">
              <a:latin typeface="+mn-lt"/>
            </a:endParaRPr>
          </a:p>
        </p:txBody>
      </p:sp>
    </p:spTree>
    <p:extLst>
      <p:ext uri="{BB962C8B-B14F-4D97-AF65-F5344CB8AC3E}">
        <p14:creationId xmlns:p14="http://schemas.microsoft.com/office/powerpoint/2010/main" val="30845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5DD13B-4337-4AC7-A279-C54B319D5ADF}"/>
              </a:ext>
            </a:extLst>
          </p:cNvPr>
          <p:cNvSpPr/>
          <p:nvPr/>
        </p:nvSpPr>
        <p:spPr>
          <a:xfrm>
            <a:off x="520117" y="514256"/>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A. Student Sitemap</a:t>
            </a:r>
          </a:p>
        </p:txBody>
      </p:sp>
      <p:pic>
        <p:nvPicPr>
          <p:cNvPr id="6" name="Picture 5">
            <a:extLst>
              <a:ext uri="{FF2B5EF4-FFF2-40B4-BE49-F238E27FC236}">
                <a16:creationId xmlns:a16="http://schemas.microsoft.com/office/drawing/2014/main" id="{72BBDA9C-4F48-42FD-A390-D4E59A74301F}"/>
              </a:ext>
            </a:extLst>
          </p:cNvPr>
          <p:cNvPicPr>
            <a:picLocks noChangeAspect="1"/>
          </p:cNvPicPr>
          <p:nvPr/>
        </p:nvPicPr>
        <p:blipFill>
          <a:blip r:embed="rId2"/>
          <a:stretch>
            <a:fillRect/>
          </a:stretch>
        </p:blipFill>
        <p:spPr>
          <a:xfrm>
            <a:off x="2852737" y="1614487"/>
            <a:ext cx="6486525" cy="3629025"/>
          </a:xfrm>
          <a:prstGeom prst="rect">
            <a:avLst/>
          </a:prstGeom>
        </p:spPr>
      </p:pic>
    </p:spTree>
    <p:extLst>
      <p:ext uri="{BB962C8B-B14F-4D97-AF65-F5344CB8AC3E}">
        <p14:creationId xmlns:p14="http://schemas.microsoft.com/office/powerpoint/2010/main" val="407619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B05741-C589-4BBE-8F1B-8898F4877D2E}"/>
              </a:ext>
            </a:extLst>
          </p:cNvPr>
          <p:cNvSpPr/>
          <p:nvPr/>
        </p:nvSpPr>
        <p:spPr>
          <a:xfrm>
            <a:off x="729842" y="572979"/>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B. Admin Sitemap</a:t>
            </a:r>
          </a:p>
        </p:txBody>
      </p:sp>
      <p:pic>
        <p:nvPicPr>
          <p:cNvPr id="6" name="Picture 5">
            <a:extLst>
              <a:ext uri="{FF2B5EF4-FFF2-40B4-BE49-F238E27FC236}">
                <a16:creationId xmlns:a16="http://schemas.microsoft.com/office/drawing/2014/main" id="{1F825DCF-8123-4DC7-A35E-23CD4CEC7E60}"/>
              </a:ext>
            </a:extLst>
          </p:cNvPr>
          <p:cNvPicPr>
            <a:picLocks noChangeAspect="1"/>
          </p:cNvPicPr>
          <p:nvPr/>
        </p:nvPicPr>
        <p:blipFill>
          <a:blip r:embed="rId2"/>
          <a:stretch>
            <a:fillRect/>
          </a:stretch>
        </p:blipFill>
        <p:spPr>
          <a:xfrm>
            <a:off x="947737" y="1517839"/>
            <a:ext cx="10296525" cy="2295525"/>
          </a:xfrm>
          <a:prstGeom prst="rect">
            <a:avLst/>
          </a:prstGeom>
        </p:spPr>
      </p:pic>
    </p:spTree>
    <p:extLst>
      <p:ext uri="{BB962C8B-B14F-4D97-AF65-F5344CB8AC3E}">
        <p14:creationId xmlns:p14="http://schemas.microsoft.com/office/powerpoint/2010/main" val="408286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9599-F378-4987-B2AB-70DA00281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D5B2AA-E8B0-4572-82B4-A69BF74277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565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4291358426"/>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1</a:t>
            </a:r>
          </a:p>
        </p:txBody>
      </p:sp>
    </p:spTree>
    <p:extLst>
      <p:ext uri="{BB962C8B-B14F-4D97-AF65-F5344CB8AC3E}">
        <p14:creationId xmlns:p14="http://schemas.microsoft.com/office/powerpoint/2010/main" val="3067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799521932"/>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Architecture, Database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Flowchart</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Use Case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2</a:t>
            </a:r>
          </a:p>
        </p:txBody>
      </p:sp>
    </p:spTree>
    <p:extLst>
      <p:ext uri="{BB962C8B-B14F-4D97-AF65-F5344CB8AC3E}">
        <p14:creationId xmlns:p14="http://schemas.microsoft.com/office/powerpoint/2010/main" val="16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458</Words>
  <Application>Microsoft Office PowerPoint</Application>
  <PresentationFormat>Widescreen</PresentationFormat>
  <Paragraphs>130</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.VnMonotype corsiva</vt:lpstr>
      <vt:lpstr>Gulim</vt:lpstr>
      <vt:lpstr>Gulim</vt:lpstr>
      <vt:lpstr>맑은 고딕</vt:lpstr>
      <vt:lpstr>VNI-Times</vt:lpstr>
      <vt:lpstr>Arial</vt:lpstr>
      <vt:lpstr>Calibri</vt:lpstr>
      <vt:lpstr>Times New Roman</vt:lpstr>
      <vt:lpstr>Trebuchet MS</vt:lpstr>
      <vt:lpstr>Tw Cen MT</vt:lpstr>
      <vt:lpstr>Wingdings</vt:lpstr>
      <vt:lpstr>Circuit</vt:lpstr>
      <vt:lpstr> </vt:lpstr>
      <vt:lpstr>Content</vt:lpstr>
      <vt:lpstr>introduction</vt:lpstr>
      <vt:lpstr>requirements</vt:lpstr>
      <vt:lpstr>PowerPoint Presentation</vt:lpstr>
      <vt:lpstr>PowerPoint Presentation</vt:lpstr>
      <vt:lpstr>PowerPoint Presentation</vt:lpstr>
      <vt:lpstr>Task list</vt:lpstr>
      <vt:lpstr>Task list</vt:lpstr>
      <vt:lpstr>Task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2023-01-01T10:20:03Z</dcterms:created>
  <dcterms:modified xsi:type="dcterms:W3CDTF">2023-01-02T13:15:19Z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